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sldIdLst>
    <p:sldId id="266" r:id="rId5"/>
    <p:sldId id="268" r:id="rId6"/>
    <p:sldId id="273" r:id="rId7"/>
    <p:sldId id="274" r:id="rId8"/>
    <p:sldId id="275" r:id="rId9"/>
    <p:sldId id="27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9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2628" y="1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pPr/>
              <a:t>6/25/2023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pPr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pPr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pPr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pPr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pPr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pPr/>
              <a:t>6/25/2023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pPr/>
              <a:t>6/25/2023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pPr/>
              <a:t>6/25/2023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pPr/>
              <a:t>6/25/2023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pPr/>
              <a:t>6/25/2023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pPr/>
              <a:t>6/25/2023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pPr/>
              <a:t>6/25/2023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4768" y="4151376"/>
            <a:ext cx="5767620" cy="990329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solidFill>
                  <a:srgbClr val="FFFFFF"/>
                </a:solidFill>
              </a:rPr>
              <a:t>Project Phase#2 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home sales dataset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38004" y="5467739"/>
            <a:ext cx="5268177" cy="1064671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Prafull Pandey</a:t>
            </a:r>
          </a:p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BAN 502 Predictive Analytics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298" y="108730"/>
            <a:ext cx="9601200" cy="840921"/>
          </a:xfrm>
        </p:spPr>
        <p:txBody>
          <a:bodyPr>
            <a:normAutofit/>
          </a:bodyPr>
          <a:lstStyle/>
          <a:p>
            <a:r>
              <a:rPr lang="en-US" dirty="0"/>
              <a:t>Select Variables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573748F-B780-C000-02DC-D81B337EDE3F}"/>
              </a:ext>
            </a:extLst>
          </p:cNvPr>
          <p:cNvSpPr/>
          <p:nvPr/>
        </p:nvSpPr>
        <p:spPr>
          <a:xfrm>
            <a:off x="681134" y="753709"/>
            <a:ext cx="5878286" cy="5415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00"/>
              </a:highligh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F9698C-643B-A490-5F91-D81DDA8CF308}"/>
              </a:ext>
            </a:extLst>
          </p:cNvPr>
          <p:cNvSpPr txBox="1"/>
          <p:nvPr/>
        </p:nvSpPr>
        <p:spPr>
          <a:xfrm>
            <a:off x="785716" y="949651"/>
            <a:ext cx="1074637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response variable is a character variable.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Most of the character and number variables are dropped because of inconclusive relation with response variable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13 variables are considered based on datasets and their relationship with the response variable to build the model.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DAC21C-1167-A481-048C-4082B81DA289}"/>
              </a:ext>
            </a:extLst>
          </p:cNvPr>
          <p:cNvSpPr txBox="1"/>
          <p:nvPr/>
        </p:nvSpPr>
        <p:spPr>
          <a:xfrm>
            <a:off x="5861351" y="2380932"/>
            <a:ext cx="514882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b="1" dirty="0"/>
              <a:t>Predictor Variables: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Overall_Qual</a:t>
            </a:r>
            <a:r>
              <a:rPr lang="en-US" dirty="0"/>
              <a:t>  : Character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Neighborhood  : Character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BsmtFin_Type_1: Character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Heating_QC</a:t>
            </a:r>
            <a:r>
              <a:rPr lang="en-US" dirty="0"/>
              <a:t>    : Character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Garage_Finish</a:t>
            </a:r>
            <a:r>
              <a:rPr lang="en-US" dirty="0"/>
              <a:t> : Character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Year_Built</a:t>
            </a:r>
            <a:r>
              <a:rPr lang="en-US" dirty="0"/>
              <a:t>    : Number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Year_Remod_Add</a:t>
            </a:r>
            <a:r>
              <a:rPr lang="en-US" dirty="0"/>
              <a:t>: Number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Gr_Liv_Area</a:t>
            </a:r>
            <a:r>
              <a:rPr lang="en-US" dirty="0"/>
              <a:t>  : Number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Full_Bath</a:t>
            </a:r>
            <a:r>
              <a:rPr lang="en-US" dirty="0"/>
              <a:t> : Number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TotRms_AbvGrd</a:t>
            </a:r>
            <a:r>
              <a:rPr lang="en-US" dirty="0"/>
              <a:t> : Number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Fireplaces    : Number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Garage_Cars</a:t>
            </a:r>
            <a:r>
              <a:rPr lang="en-US" dirty="0"/>
              <a:t>   : Number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/>
              <a:t>Garage_Area</a:t>
            </a:r>
            <a:r>
              <a:rPr lang="en-US" dirty="0"/>
              <a:t>   : Number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B664C8-34EE-5ADF-6787-B46CF062A9F1}"/>
              </a:ext>
            </a:extLst>
          </p:cNvPr>
          <p:cNvSpPr txBox="1"/>
          <p:nvPr/>
        </p:nvSpPr>
        <p:spPr>
          <a:xfrm>
            <a:off x="2731102" y="2380932"/>
            <a:ext cx="3130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b="1" dirty="0"/>
              <a:t>Response Variable:</a:t>
            </a:r>
            <a:r>
              <a:rPr lang="en-US" dirty="0"/>
              <a:t>   </a:t>
            </a:r>
          </a:p>
          <a:p>
            <a:pPr marL="342900" indent="-342900"/>
            <a:r>
              <a:rPr lang="en-US" dirty="0" err="1"/>
              <a:t>Above_Median</a:t>
            </a:r>
            <a:r>
              <a:rPr lang="en-US" dirty="0"/>
              <a:t> : Character </a:t>
            </a:r>
          </a:p>
        </p:txBody>
      </p:sp>
    </p:spTree>
    <p:extLst>
      <p:ext uri="{BB962C8B-B14F-4D97-AF65-F5344CB8AC3E}">
        <p14:creationId xmlns:p14="http://schemas.microsoft.com/office/powerpoint/2010/main" val="1117590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298" y="108730"/>
            <a:ext cx="9601200" cy="840921"/>
          </a:xfrm>
        </p:spPr>
        <p:txBody>
          <a:bodyPr>
            <a:normAutofit/>
          </a:bodyPr>
          <a:lstStyle/>
          <a:p>
            <a:r>
              <a:rPr lang="en-US" dirty="0"/>
              <a:t>Model Preparation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F9698C-643B-A490-5F91-D81DDA8CF308}"/>
              </a:ext>
            </a:extLst>
          </p:cNvPr>
          <p:cNvSpPr txBox="1"/>
          <p:nvPr/>
        </p:nvSpPr>
        <p:spPr>
          <a:xfrm>
            <a:off x="785717" y="949651"/>
            <a:ext cx="83227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seed(123) is used for model consistency,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is split into 70-30 ratio,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70% of data is reserved for model training,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30% of data is reserved for model testing,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 models (Logistic Regression, Classification Tree and Random Forest) are tested for the accuracy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73748F-B780-C000-02DC-D81B337EDE3F}"/>
              </a:ext>
            </a:extLst>
          </p:cNvPr>
          <p:cNvSpPr/>
          <p:nvPr/>
        </p:nvSpPr>
        <p:spPr>
          <a:xfrm>
            <a:off x="681134" y="753709"/>
            <a:ext cx="5878286" cy="5415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117590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298" y="108730"/>
            <a:ext cx="9601200" cy="840921"/>
          </a:xfrm>
        </p:spPr>
        <p:txBody>
          <a:bodyPr>
            <a:normAutofit/>
          </a:bodyPr>
          <a:lstStyle/>
          <a:p>
            <a:r>
              <a:rPr lang="en-US" dirty="0"/>
              <a:t>Model Observation </a:t>
            </a:r>
            <a:r>
              <a:rPr lang="en-US" sz="2800" dirty="0"/>
              <a:t>(Confusion Matrix)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73748F-B780-C000-02DC-D81B337EDE3F}"/>
              </a:ext>
            </a:extLst>
          </p:cNvPr>
          <p:cNvSpPr/>
          <p:nvPr/>
        </p:nvSpPr>
        <p:spPr>
          <a:xfrm>
            <a:off x="681134" y="753709"/>
            <a:ext cx="5878286" cy="5415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00"/>
              </a:highlight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9BB9186-46D1-4F23-2022-89BCA48B85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7533376"/>
              </p:ext>
            </p:extLst>
          </p:nvPr>
        </p:nvGraphicFramePr>
        <p:xfrm>
          <a:off x="1191014" y="1098700"/>
          <a:ext cx="8097960" cy="138010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699320">
                  <a:extLst>
                    <a:ext uri="{9D8B030D-6E8A-4147-A177-3AD203B41FA5}">
                      <a16:colId xmlns:a16="http://schemas.microsoft.com/office/drawing/2014/main" val="4119754093"/>
                    </a:ext>
                  </a:extLst>
                </a:gridCol>
                <a:gridCol w="2699320">
                  <a:extLst>
                    <a:ext uri="{9D8B030D-6E8A-4147-A177-3AD203B41FA5}">
                      <a16:colId xmlns:a16="http://schemas.microsoft.com/office/drawing/2014/main" val="3572132901"/>
                    </a:ext>
                  </a:extLst>
                </a:gridCol>
                <a:gridCol w="2699320">
                  <a:extLst>
                    <a:ext uri="{9D8B030D-6E8A-4147-A177-3AD203B41FA5}">
                      <a16:colId xmlns:a16="http://schemas.microsoft.com/office/drawing/2014/main" val="3670676025"/>
                    </a:ext>
                  </a:extLst>
                </a:gridCol>
              </a:tblGrid>
              <a:tr h="345026">
                <a:tc>
                  <a:txBody>
                    <a:bodyPr/>
                    <a:lstStyle/>
                    <a:p>
                      <a:r>
                        <a:rPr lang="en-US" sz="1600" dirty="0"/>
                        <a:t>Model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Accuracy- 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Accuracy-Testing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4252240"/>
                  </a:ext>
                </a:extLst>
              </a:tr>
              <a:tr h="345026">
                <a:tc>
                  <a:txBody>
                    <a:bodyPr/>
                    <a:lstStyle/>
                    <a:p>
                      <a:r>
                        <a:rPr lang="en-US" sz="1600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94.2%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90.1%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869114"/>
                  </a:ext>
                </a:extLst>
              </a:tr>
              <a:tr h="345026">
                <a:tc>
                  <a:txBody>
                    <a:bodyPr/>
                    <a:lstStyle/>
                    <a:p>
                      <a:r>
                        <a:rPr lang="en-US" sz="1600" dirty="0"/>
                        <a:t>Classification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92.1%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87.5%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7598501"/>
                  </a:ext>
                </a:extLst>
              </a:tr>
              <a:tr h="345026">
                <a:tc>
                  <a:txBody>
                    <a:bodyPr/>
                    <a:lstStyle/>
                    <a:p>
                      <a:r>
                        <a:rPr lang="en-US" sz="1600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96.9%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89.9%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1804393"/>
                  </a:ext>
                </a:extLst>
              </a:tr>
            </a:tbl>
          </a:graphicData>
        </a:graphic>
      </p:graphicFrame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0FA1DF57-A768-3F55-6A29-0B3A104F9F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4467703"/>
              </p:ext>
            </p:extLst>
          </p:nvPr>
        </p:nvGraphicFramePr>
        <p:xfrm>
          <a:off x="1191014" y="4376004"/>
          <a:ext cx="8097960" cy="134112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699320">
                  <a:extLst>
                    <a:ext uri="{9D8B030D-6E8A-4147-A177-3AD203B41FA5}">
                      <a16:colId xmlns:a16="http://schemas.microsoft.com/office/drawing/2014/main" val="4119754093"/>
                    </a:ext>
                  </a:extLst>
                </a:gridCol>
                <a:gridCol w="2699320">
                  <a:extLst>
                    <a:ext uri="{9D8B030D-6E8A-4147-A177-3AD203B41FA5}">
                      <a16:colId xmlns:a16="http://schemas.microsoft.com/office/drawing/2014/main" val="3572132901"/>
                    </a:ext>
                  </a:extLst>
                </a:gridCol>
                <a:gridCol w="2699320">
                  <a:extLst>
                    <a:ext uri="{9D8B030D-6E8A-4147-A177-3AD203B41FA5}">
                      <a16:colId xmlns:a16="http://schemas.microsoft.com/office/drawing/2014/main" val="3670676025"/>
                    </a:ext>
                  </a:extLst>
                </a:gridCol>
              </a:tblGrid>
              <a:tr h="323405">
                <a:tc>
                  <a:txBody>
                    <a:bodyPr/>
                    <a:lstStyle/>
                    <a:p>
                      <a:r>
                        <a:rPr lang="en-US" sz="1600" dirty="0"/>
                        <a:t>Model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Specificity- 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Specificity--Testing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4252240"/>
                  </a:ext>
                </a:extLst>
              </a:tr>
              <a:tr h="311765">
                <a:tc>
                  <a:txBody>
                    <a:bodyPr/>
                    <a:lstStyle/>
                    <a:p>
                      <a:r>
                        <a:rPr lang="en-US" sz="1600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93.5%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88.1%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869114"/>
                  </a:ext>
                </a:extLst>
              </a:tr>
              <a:tr h="311765">
                <a:tc>
                  <a:txBody>
                    <a:bodyPr/>
                    <a:lstStyle/>
                    <a:p>
                      <a:r>
                        <a:rPr lang="en-US" sz="1600" dirty="0"/>
                        <a:t>Classification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91.9%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87.8%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7598501"/>
                  </a:ext>
                </a:extLst>
              </a:tr>
              <a:tr h="311765">
                <a:tc>
                  <a:txBody>
                    <a:bodyPr/>
                    <a:lstStyle/>
                    <a:p>
                      <a:r>
                        <a:rPr lang="en-US" sz="1600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96.8%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93.4%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1804393"/>
                  </a:ext>
                </a:extLst>
              </a:tr>
            </a:tbl>
          </a:graphicData>
        </a:graphic>
      </p:graphicFrame>
      <p:graphicFrame>
        <p:nvGraphicFramePr>
          <p:cNvPr id="8" name="Table 4">
            <a:extLst>
              <a:ext uri="{FF2B5EF4-FFF2-40B4-BE49-F238E27FC236}">
                <a16:creationId xmlns:a16="http://schemas.microsoft.com/office/drawing/2014/main" id="{61C3CA33-7E3B-A839-95D7-F7F55F48CF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831408"/>
              </p:ext>
            </p:extLst>
          </p:nvPr>
        </p:nvGraphicFramePr>
        <p:xfrm>
          <a:off x="1191014" y="2756844"/>
          <a:ext cx="8097960" cy="134112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699320">
                  <a:extLst>
                    <a:ext uri="{9D8B030D-6E8A-4147-A177-3AD203B41FA5}">
                      <a16:colId xmlns:a16="http://schemas.microsoft.com/office/drawing/2014/main" val="4119754093"/>
                    </a:ext>
                  </a:extLst>
                </a:gridCol>
                <a:gridCol w="2699320">
                  <a:extLst>
                    <a:ext uri="{9D8B030D-6E8A-4147-A177-3AD203B41FA5}">
                      <a16:colId xmlns:a16="http://schemas.microsoft.com/office/drawing/2014/main" val="3572132901"/>
                    </a:ext>
                  </a:extLst>
                </a:gridCol>
                <a:gridCol w="2699320">
                  <a:extLst>
                    <a:ext uri="{9D8B030D-6E8A-4147-A177-3AD203B41FA5}">
                      <a16:colId xmlns:a16="http://schemas.microsoft.com/office/drawing/2014/main" val="3670676025"/>
                    </a:ext>
                  </a:extLst>
                </a:gridCol>
              </a:tblGrid>
              <a:tr h="323405">
                <a:tc>
                  <a:txBody>
                    <a:bodyPr/>
                    <a:lstStyle/>
                    <a:p>
                      <a:r>
                        <a:rPr lang="en-US" sz="1600" dirty="0"/>
                        <a:t>Model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Sensitivity- 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Sensitivity--Testing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4252240"/>
                  </a:ext>
                </a:extLst>
              </a:tr>
              <a:tr h="311765">
                <a:tc>
                  <a:txBody>
                    <a:bodyPr/>
                    <a:lstStyle/>
                    <a:p>
                      <a:r>
                        <a:rPr lang="en-US" sz="1600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94.8%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92.0%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7869114"/>
                  </a:ext>
                </a:extLst>
              </a:tr>
              <a:tr h="311765">
                <a:tc>
                  <a:txBody>
                    <a:bodyPr/>
                    <a:lstStyle/>
                    <a:p>
                      <a:r>
                        <a:rPr lang="en-US" sz="1600" dirty="0"/>
                        <a:t>Classification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92.3%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87.2%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7598501"/>
                  </a:ext>
                </a:extLst>
              </a:tr>
              <a:tr h="311765">
                <a:tc>
                  <a:txBody>
                    <a:bodyPr/>
                    <a:lstStyle/>
                    <a:p>
                      <a:r>
                        <a:rPr lang="en-US" sz="1600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97.0%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86.6%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18043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7590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298" y="108730"/>
            <a:ext cx="9601200" cy="840921"/>
          </a:xfrm>
        </p:spPr>
        <p:txBody>
          <a:bodyPr>
            <a:normAutofit/>
          </a:bodyPr>
          <a:lstStyle/>
          <a:p>
            <a:r>
              <a:rPr lang="en-US" dirty="0"/>
              <a:t>Model Observation </a:t>
            </a:r>
            <a:r>
              <a:rPr lang="en-US" sz="2800" dirty="0"/>
              <a:t>(Confusion Matrix)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73748F-B780-C000-02DC-D81B337EDE3F}"/>
              </a:ext>
            </a:extLst>
          </p:cNvPr>
          <p:cNvSpPr/>
          <p:nvPr/>
        </p:nvSpPr>
        <p:spPr>
          <a:xfrm>
            <a:off x="681134" y="753709"/>
            <a:ext cx="5878286" cy="5415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00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A8A54D-CFBF-0000-E0A2-35C627D13E80}"/>
              </a:ext>
            </a:extLst>
          </p:cNvPr>
          <p:cNvSpPr txBox="1"/>
          <p:nvPr/>
        </p:nvSpPr>
        <p:spPr>
          <a:xfrm>
            <a:off x="814475" y="4606698"/>
            <a:ext cx="354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Logistic Regression 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98109C-C6AF-1EE3-CFF4-8B22E71682A2}"/>
              </a:ext>
            </a:extLst>
          </p:cNvPr>
          <p:cNvSpPr txBox="1"/>
          <p:nvPr/>
        </p:nvSpPr>
        <p:spPr>
          <a:xfrm>
            <a:off x="4710579" y="4594719"/>
            <a:ext cx="354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Classification Tree 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1FF9CC-5582-73D9-9A09-0AE3C2C228AA}"/>
              </a:ext>
            </a:extLst>
          </p:cNvPr>
          <p:cNvSpPr txBox="1"/>
          <p:nvPr/>
        </p:nvSpPr>
        <p:spPr>
          <a:xfrm>
            <a:off x="8606683" y="4606698"/>
            <a:ext cx="3546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Random Forest Model</a:t>
            </a:r>
          </a:p>
        </p:txBody>
      </p:sp>
      <p:pic>
        <p:nvPicPr>
          <p:cNvPr id="13" name="Picture"/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814475" y="1740309"/>
            <a:ext cx="3442893" cy="2847587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3" name="Picture">
            <a:extLst>
              <a:ext uri="{FF2B5EF4-FFF2-40B4-BE49-F238E27FC236}">
                <a16:creationId xmlns:a16="http://schemas.microsoft.com/office/drawing/2014/main" id="{FB20A8EC-A738-764D-D6FC-5797D831E16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4710579" y="1740310"/>
            <a:ext cx="3371537" cy="2847587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id="4" name="Picture">
            <a:extLst>
              <a:ext uri="{FF2B5EF4-FFF2-40B4-BE49-F238E27FC236}">
                <a16:creationId xmlns:a16="http://schemas.microsoft.com/office/drawing/2014/main" id="{5BA9F73A-BC65-2E6D-83EB-F4227629A6A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 bwMode="auto">
          <a:xfrm>
            <a:off x="8190270" y="1740310"/>
            <a:ext cx="3546280" cy="2847587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117590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298" y="108730"/>
            <a:ext cx="9601200" cy="840921"/>
          </a:xfrm>
        </p:spPr>
        <p:txBody>
          <a:bodyPr>
            <a:normAutofit/>
          </a:bodyPr>
          <a:lstStyle/>
          <a:p>
            <a:r>
              <a:rPr lang="en-US" dirty="0"/>
              <a:t>Analysis Summary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F9698C-643B-A490-5F91-D81DDA8CF308}"/>
              </a:ext>
            </a:extLst>
          </p:cNvPr>
          <p:cNvSpPr txBox="1"/>
          <p:nvPr/>
        </p:nvSpPr>
        <p:spPr>
          <a:xfrm>
            <a:off x="785716" y="949651"/>
            <a:ext cx="102460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Missing Value in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13 selected predictors are combination of nominal and quantitative variables.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Random Forest Model is better over Logistic Regression and Classification Tree models for given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 has declined for testing dataset across all tested models.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73748F-B780-C000-02DC-D81B337EDE3F}"/>
              </a:ext>
            </a:extLst>
          </p:cNvPr>
          <p:cNvSpPr/>
          <p:nvPr/>
        </p:nvSpPr>
        <p:spPr>
          <a:xfrm>
            <a:off x="681134" y="753709"/>
            <a:ext cx="5878286" cy="5415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5851031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2307</TotalTime>
  <Words>333</Words>
  <Application>Microsoft Office PowerPoint</Application>
  <PresentationFormat>Widescreen</PresentationFormat>
  <Paragraphs>75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Franklin Gothic Book</vt:lpstr>
      <vt:lpstr>Crop</vt:lpstr>
      <vt:lpstr>Project Phase#2  home sales dataset</vt:lpstr>
      <vt:lpstr>Select Variables</vt:lpstr>
      <vt:lpstr>Model Preparation</vt:lpstr>
      <vt:lpstr>Model Observation (Confusion Matrix)</vt:lpstr>
      <vt:lpstr>Model Observation (Confusion Matrix)</vt:lpstr>
      <vt:lpstr>Analysis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prafullmohan pandey</dc:creator>
  <cp:lastModifiedBy>prafullmohan pandey</cp:lastModifiedBy>
  <cp:revision>32</cp:revision>
  <dcterms:created xsi:type="dcterms:W3CDTF">2023-06-18T18:39:44Z</dcterms:created>
  <dcterms:modified xsi:type="dcterms:W3CDTF">2023-06-25T20:16:08Z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